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78" r:id="rId4"/>
    <p:sldId id="270" r:id="rId5"/>
    <p:sldId id="271" r:id="rId6"/>
    <p:sldId id="275" r:id="rId7"/>
    <p:sldId id="279" r:id="rId8"/>
    <p:sldId id="273" r:id="rId9"/>
    <p:sldId id="281" r:id="rId10"/>
    <p:sldId id="282" r:id="rId11"/>
    <p:sldId id="283" r:id="rId12"/>
    <p:sldId id="284" r:id="rId13"/>
    <p:sldId id="286" r:id="rId14"/>
    <p:sldId id="285" r:id="rId15"/>
    <p:sldId id="287" r:id="rId16"/>
    <p:sldId id="272" r:id="rId17"/>
    <p:sldId id="289" r:id="rId18"/>
  </p:sldIdLst>
  <p:sldSz cx="12192000" cy="6858000"/>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F033F-5C9D-46D1-B444-6D2F22CF54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259D0E7-84B7-4ED8-B792-87E5CEB469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BA48ABB-0D53-4C95-BAF9-0B2D4BAA363B}"/>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F22133F8-4CE5-45AE-BDC9-798D96616B7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E4C771-1B23-4F69-BEA0-B4343FB8C8C4}"/>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1213981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3862B-1C7A-4139-BE0C-ECF4DB59312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21C177D-FE00-4B41-9391-D70F242A79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5390E2-3E29-435B-BEE2-7266D5094683}"/>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52D9026C-C44A-4060-A277-FF14C24BA1F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BBBE99-EAF1-4F8B-8544-DF7E64DA27A3}"/>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3156414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913B5C-5A8E-45DB-AE4A-F33C95DCE6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8874E12-D075-40D5-BFAE-C47A53B0579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F25C984-6404-45E0-B09A-B54538950BCF}"/>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2C179ED5-BC31-481C-B118-81022E3BBB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F104BF4-532D-43D9-9C8E-E54C2B64EEB7}"/>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1751342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283471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747067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232048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987048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8" name="Footer Placeholder 7"/>
          <p:cNvSpPr>
            <a:spLocks noGrp="1"/>
          </p:cNvSpPr>
          <p:nvPr>
            <p:ph type="ftr" sz="quarter" idx="11"/>
          </p:nvPr>
        </p:nvSpPr>
        <p:spPr/>
        <p:txBody>
          <a:bodyPr/>
          <a:lstStyle/>
          <a:p>
            <a:endParaRPr lang="en-AU">
              <a:solidFill>
                <a:prstClr val="black">
                  <a:tint val="75000"/>
                </a:prstClr>
              </a:solidFill>
            </a:endParaRPr>
          </a:p>
        </p:txBody>
      </p:sp>
      <p:sp>
        <p:nvSpPr>
          <p:cNvPr id="9" name="Slide Number Placeholder 8"/>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393263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4" name="Footer Placeholder 3"/>
          <p:cNvSpPr>
            <a:spLocks noGrp="1"/>
          </p:cNvSpPr>
          <p:nvPr>
            <p:ph type="ftr" sz="quarter" idx="11"/>
          </p:nvPr>
        </p:nvSpPr>
        <p:spPr/>
        <p:txBody>
          <a:bodyPr/>
          <a:lstStyle/>
          <a:p>
            <a:endParaRPr lang="en-AU">
              <a:solidFill>
                <a:prstClr val="black">
                  <a:tint val="75000"/>
                </a:prstClr>
              </a:solidFill>
            </a:endParaRPr>
          </a:p>
        </p:txBody>
      </p:sp>
      <p:sp>
        <p:nvSpPr>
          <p:cNvPr id="5" name="Slide Number Placeholder 4"/>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663128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3" name="Footer Placeholder 2"/>
          <p:cNvSpPr>
            <a:spLocks noGrp="1"/>
          </p:cNvSpPr>
          <p:nvPr>
            <p:ph type="ftr" sz="quarter" idx="11"/>
          </p:nvPr>
        </p:nvSpPr>
        <p:spPr/>
        <p:txBody>
          <a:bodyPr/>
          <a:lstStyle/>
          <a:p>
            <a:endParaRPr lang="en-AU">
              <a:solidFill>
                <a:prstClr val="black">
                  <a:tint val="75000"/>
                </a:prstClr>
              </a:solidFill>
            </a:endParaRPr>
          </a:p>
        </p:txBody>
      </p:sp>
      <p:sp>
        <p:nvSpPr>
          <p:cNvPr id="4" name="Slide Number Placeholder 3"/>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3283690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57529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0BFD9-1CF4-46AC-A540-A0714713E47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44FD556-280A-4899-9962-D486FDA1AC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2014348-05D5-420A-A1EA-8F622AE13140}"/>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16924B47-0C37-4D29-9A52-7DD26A714A3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1E233C3-3EBF-48A7-B622-75B1FE1AD4D0}"/>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19697605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76511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8483942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58101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F31F1-CADD-428F-B8B5-EE74F366A7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ED146C5-B2FB-4364-BB32-0ADB588B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D58FC7-E461-4E81-8958-911F32BBBC5E}"/>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15A65762-5C34-4486-906A-DD524A026F4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998130C-932A-4E63-9967-8B78FF5F6C51}"/>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256224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14644-EB0F-4DC5-8618-F1446FAD308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ECF3DDA-A6D5-4F35-8B15-879485C91DD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021B6912-E801-4087-B83A-2FFA680ABD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4802C1B-43D1-4DEF-B6BD-4557B5A0C850}"/>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6" name="Footer Placeholder 5">
            <a:extLst>
              <a:ext uri="{FF2B5EF4-FFF2-40B4-BE49-F238E27FC236}">
                <a16:creationId xmlns:a16="http://schemas.microsoft.com/office/drawing/2014/main" id="{38290FA2-8AD8-4FF4-8CC3-9ACFF1F448E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E648EED-4147-4391-9150-03AE40B7AA6E}"/>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3759362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35B0-2694-46A9-8521-87A3E3B8C15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8DDFFEB-73BF-4049-A4B2-71FA89381F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7C92B54-7D8F-4C1A-9866-F398D19D68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D319C85-FA6A-49F5-A4B3-20B51D602F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242DCE-F9A5-46C1-B46B-B6A98AF445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4437014-E6F6-4C34-80D3-F56833C1796E}"/>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8" name="Footer Placeholder 7">
            <a:extLst>
              <a:ext uri="{FF2B5EF4-FFF2-40B4-BE49-F238E27FC236}">
                <a16:creationId xmlns:a16="http://schemas.microsoft.com/office/drawing/2014/main" id="{EC7E3181-99A6-4AE6-9296-E484A53C55C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83B98F3-EB2C-43DE-B1BA-FCBB7BF8F62C}"/>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337604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8F1E-4E2C-4DD8-ADC2-9A621883BEB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392D5CD-74DA-4D24-8B78-7F213B33454E}"/>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4" name="Footer Placeholder 3">
            <a:extLst>
              <a:ext uri="{FF2B5EF4-FFF2-40B4-BE49-F238E27FC236}">
                <a16:creationId xmlns:a16="http://schemas.microsoft.com/office/drawing/2014/main" id="{868395DD-B35A-4BC4-B739-18833F41937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7CBB731-157F-4DC8-8E00-B9CDB4B6E8DE}"/>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52503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0C8EBD-343C-4182-A2C9-08DB7BC19B26}"/>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3" name="Footer Placeholder 2">
            <a:extLst>
              <a:ext uri="{FF2B5EF4-FFF2-40B4-BE49-F238E27FC236}">
                <a16:creationId xmlns:a16="http://schemas.microsoft.com/office/drawing/2014/main" id="{6F5FAD57-52D1-48B2-BBC8-CE074D9D5E0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BE1976D-95E8-4B31-A9DB-4D7B926E16B6}"/>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55196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C33F-30ED-490F-8B54-42492FF59A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41015BE-D2BE-4E33-B2B9-ADC09D1492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4159F54-B631-4DB7-AFFE-77C9DD261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432984-CB67-4B4E-A076-2BDB80A153E6}"/>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6" name="Footer Placeholder 5">
            <a:extLst>
              <a:ext uri="{FF2B5EF4-FFF2-40B4-BE49-F238E27FC236}">
                <a16:creationId xmlns:a16="http://schemas.microsoft.com/office/drawing/2014/main" id="{A8EE5D74-BD88-4322-87D4-8FBCBF9D68D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DB6F2C3-B523-4BA7-BB0B-1B72067E1786}"/>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199604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AC60-D4EA-42AF-80D9-1AE3E7BD6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F16DFAD-07E7-4940-8BF7-FBD9B2D43D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D9311B9-E781-43C7-A7A4-86A50F069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911D13-FDCF-403A-A433-9D3993F4B6DB}"/>
              </a:ext>
            </a:extLst>
          </p:cNvPr>
          <p:cNvSpPr>
            <a:spLocks noGrp="1"/>
          </p:cNvSpPr>
          <p:nvPr>
            <p:ph type="dt" sz="half" idx="10"/>
          </p:nvPr>
        </p:nvSpPr>
        <p:spPr/>
        <p:txBody>
          <a:bodyPr/>
          <a:lstStyle/>
          <a:p>
            <a:fld id="{4B5E77BC-61A7-4CC7-BB86-FD8A20C1CE25}" type="datetimeFigureOut">
              <a:rPr lang="en-AU" smtClean="0"/>
              <a:t>4/03/2020</a:t>
            </a:fld>
            <a:endParaRPr lang="en-AU"/>
          </a:p>
        </p:txBody>
      </p:sp>
      <p:sp>
        <p:nvSpPr>
          <p:cNvPr id="6" name="Footer Placeholder 5">
            <a:extLst>
              <a:ext uri="{FF2B5EF4-FFF2-40B4-BE49-F238E27FC236}">
                <a16:creationId xmlns:a16="http://schemas.microsoft.com/office/drawing/2014/main" id="{863D6638-AD5E-432D-B283-E06835E7A5E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24B47F8-38C1-4736-A91F-B8D47E9511B4}"/>
              </a:ext>
            </a:extLst>
          </p:cNvPr>
          <p:cNvSpPr>
            <a:spLocks noGrp="1"/>
          </p:cNvSpPr>
          <p:nvPr>
            <p:ph type="sldNum" sz="quarter" idx="12"/>
          </p:nvPr>
        </p:nvSpPr>
        <p:spPr/>
        <p:txBody>
          <a:bodyPr/>
          <a:lstStyle/>
          <a:p>
            <a:fld id="{8C7FAB32-68FE-41BC-8D8B-D230175EA16F}" type="slidenum">
              <a:rPr lang="en-AU" smtClean="0"/>
              <a:t>‹#›</a:t>
            </a:fld>
            <a:endParaRPr lang="en-AU"/>
          </a:p>
        </p:txBody>
      </p:sp>
    </p:spTree>
    <p:extLst>
      <p:ext uri="{BB962C8B-B14F-4D97-AF65-F5344CB8AC3E}">
        <p14:creationId xmlns:p14="http://schemas.microsoft.com/office/powerpoint/2010/main" val="90059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086026-C3A4-4CED-A250-EA3CC6EC3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41FA8B6-1A93-4248-A837-E469DB0C2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2A8631-621F-4524-B2FD-820F0AC67F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E77BC-61A7-4CC7-BB86-FD8A20C1CE25}" type="datetimeFigureOut">
              <a:rPr lang="en-AU" smtClean="0"/>
              <a:t>4/03/2020</a:t>
            </a:fld>
            <a:endParaRPr lang="en-AU"/>
          </a:p>
        </p:txBody>
      </p:sp>
      <p:sp>
        <p:nvSpPr>
          <p:cNvPr id="5" name="Footer Placeholder 4">
            <a:extLst>
              <a:ext uri="{FF2B5EF4-FFF2-40B4-BE49-F238E27FC236}">
                <a16:creationId xmlns:a16="http://schemas.microsoft.com/office/drawing/2014/main" id="{D908BC9C-30F6-4361-99CD-69A45E19F7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CB14A55-DF8D-4A4E-91EC-1C360541F0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FAB32-68FE-41BC-8D8B-D230175EA16F}" type="slidenum">
              <a:rPr lang="en-AU" smtClean="0"/>
              <a:t>‹#›</a:t>
            </a:fld>
            <a:endParaRPr lang="en-AU"/>
          </a:p>
        </p:txBody>
      </p:sp>
    </p:spTree>
    <p:extLst>
      <p:ext uri="{BB962C8B-B14F-4D97-AF65-F5344CB8AC3E}">
        <p14:creationId xmlns:p14="http://schemas.microsoft.com/office/powerpoint/2010/main" val="517218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2AB58-8670-4188-9899-D19E81B71E72}" type="datetimeFigureOut">
              <a:rPr lang="en-AU" smtClean="0">
                <a:solidFill>
                  <a:prstClr val="black">
                    <a:tint val="75000"/>
                  </a:prstClr>
                </a:solidFill>
              </a:rPr>
              <a:pPr/>
              <a:t>4/03/2020</a:t>
            </a:fld>
            <a:endParaRPr lang="en-AU">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7663C-81D3-403D-A8A5-547AD9435939}"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3279928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awards@tsbe.com.a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37E406-7EAA-46BC-9353-7A058CDD7AF7}"/>
              </a:ext>
            </a:extLst>
          </p:cNvPr>
          <p:cNvSpPr/>
          <p:nvPr/>
        </p:nvSpPr>
        <p:spPr>
          <a:xfrm>
            <a:off x="0" y="0"/>
            <a:ext cx="8283389" cy="6858000"/>
          </a:xfrm>
          <a:prstGeom prst="rect">
            <a:avLst/>
          </a:prstGeom>
          <a:solidFill>
            <a:srgbClr val="D95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3" name="Content Placeholder 2">
            <a:extLst>
              <a:ext uri="{FF2B5EF4-FFF2-40B4-BE49-F238E27FC236}">
                <a16:creationId xmlns:a16="http://schemas.microsoft.com/office/drawing/2014/main" id="{10456CFC-5040-48B0-A07F-5F0FB8F84BEB}"/>
              </a:ext>
            </a:extLst>
          </p:cNvPr>
          <p:cNvSpPr>
            <a:spLocks noGrp="1"/>
          </p:cNvSpPr>
          <p:nvPr>
            <p:ph idx="1"/>
          </p:nvPr>
        </p:nvSpPr>
        <p:spPr>
          <a:xfrm>
            <a:off x="838200" y="1825624"/>
            <a:ext cx="7098437" cy="4760195"/>
          </a:xfrm>
        </p:spPr>
        <p:txBody>
          <a:bodyPr>
            <a:normAutofit/>
          </a:bodyPr>
          <a:lstStyle/>
          <a:p>
            <a:pPr lvl="1"/>
            <a:endParaRPr lang="en-AU" sz="1400" dirty="0">
              <a:solidFill>
                <a:schemeClr val="bg1"/>
              </a:solidFill>
            </a:endParaRPr>
          </a:p>
          <a:p>
            <a:pPr marL="457200" lvl="1" indent="0">
              <a:buNone/>
            </a:pPr>
            <a:endParaRPr lang="en-AU" sz="1800" dirty="0">
              <a:solidFill>
                <a:schemeClr val="bg1"/>
              </a:solidFill>
            </a:endParaRPr>
          </a:p>
        </p:txBody>
      </p:sp>
      <p:pic>
        <p:nvPicPr>
          <p:cNvPr id="5" name="Picture 4" descr="A picture containing vector graphics, text&#10;&#10;Description generated with high confidence">
            <a:extLst>
              <a:ext uri="{FF2B5EF4-FFF2-40B4-BE49-F238E27FC236}">
                <a16:creationId xmlns:a16="http://schemas.microsoft.com/office/drawing/2014/main" id="{8AA1B919-5BAD-4B52-843C-C1B9CAB91A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71300" y="5578955"/>
            <a:ext cx="1201937" cy="913920"/>
          </a:xfrm>
          <a:prstGeom prst="rect">
            <a:avLst/>
          </a:prstGeom>
        </p:spPr>
      </p:pic>
      <p:pic>
        <p:nvPicPr>
          <p:cNvPr id="2" name="Picture 1"/>
          <p:cNvPicPr>
            <a:picLocks noChangeAspect="1"/>
          </p:cNvPicPr>
          <p:nvPr/>
        </p:nvPicPr>
        <p:blipFill rotWithShape="1">
          <a:blip r:embed="rId3"/>
          <a:srcRect r="44123"/>
          <a:stretch/>
        </p:blipFill>
        <p:spPr>
          <a:xfrm>
            <a:off x="8638303" y="272975"/>
            <a:ext cx="3258291" cy="1080596"/>
          </a:xfrm>
          <a:prstGeom prst="rect">
            <a:avLst/>
          </a:prstGeom>
        </p:spPr>
      </p:pic>
      <p:sp>
        <p:nvSpPr>
          <p:cNvPr id="7" name="Title 1"/>
          <p:cNvSpPr txBox="1">
            <a:spLocks/>
          </p:cNvSpPr>
          <p:nvPr/>
        </p:nvSpPr>
        <p:spPr>
          <a:xfrm>
            <a:off x="1524000" y="1122362"/>
            <a:ext cx="6007683" cy="46354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dirty="0"/>
              <a:t>Surat Basin Energy Awards</a:t>
            </a:r>
          </a:p>
          <a:p>
            <a:endParaRPr lang="en-AU" dirty="0"/>
          </a:p>
          <a:p>
            <a:r>
              <a:rPr lang="en-AU" dirty="0"/>
              <a:t>Supporting your application</a:t>
            </a:r>
          </a:p>
        </p:txBody>
      </p:sp>
    </p:spTree>
    <p:extLst>
      <p:ext uri="{BB962C8B-B14F-4D97-AF65-F5344CB8AC3E}">
        <p14:creationId xmlns:p14="http://schemas.microsoft.com/office/powerpoint/2010/main" val="2169469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For example:</a:t>
            </a:r>
          </a:p>
        </p:txBody>
      </p:sp>
      <p:sp>
        <p:nvSpPr>
          <p:cNvPr id="3" name="Content Placeholder 2"/>
          <p:cNvSpPr>
            <a:spLocks noGrp="1"/>
          </p:cNvSpPr>
          <p:nvPr>
            <p:ph idx="1"/>
          </p:nvPr>
        </p:nvSpPr>
        <p:spPr>
          <a:xfrm>
            <a:off x="838199" y="1431375"/>
            <a:ext cx="10722659" cy="4745588"/>
          </a:xfrm>
        </p:spPr>
        <p:txBody>
          <a:bodyPr>
            <a:normAutofit lnSpcReduction="10000"/>
          </a:bodyPr>
          <a:lstStyle/>
          <a:p>
            <a:pPr lvl="0"/>
            <a:r>
              <a:rPr lang="en-US" dirty="0">
                <a:solidFill>
                  <a:srgbClr val="0070C0"/>
                </a:solidFill>
              </a:rPr>
              <a:t>Demonstrate</a:t>
            </a:r>
            <a:r>
              <a:rPr lang="en-US" dirty="0"/>
              <a:t> how your export journey has contributed to the </a:t>
            </a:r>
            <a:r>
              <a:rPr lang="en-US" dirty="0">
                <a:solidFill>
                  <a:srgbClr val="0070C0"/>
                </a:solidFill>
              </a:rPr>
              <a:t>generation of jobs</a:t>
            </a:r>
            <a:r>
              <a:rPr lang="en-US" dirty="0"/>
              <a:t>, the </a:t>
            </a:r>
            <a:r>
              <a:rPr lang="en-US" dirty="0">
                <a:solidFill>
                  <a:srgbClr val="0070C0"/>
                </a:solidFill>
              </a:rPr>
              <a:t>economic diversification</a:t>
            </a:r>
            <a:r>
              <a:rPr lang="en-US" dirty="0"/>
              <a:t> of the </a:t>
            </a:r>
            <a:r>
              <a:rPr lang="en-US" dirty="0" err="1"/>
              <a:t>Towoomba</a:t>
            </a:r>
            <a:r>
              <a:rPr lang="en-US" dirty="0"/>
              <a:t> and Surat Basin and developed opportunities for the </a:t>
            </a:r>
            <a:r>
              <a:rPr lang="en-US" dirty="0">
                <a:solidFill>
                  <a:srgbClr val="0070C0"/>
                </a:solidFill>
              </a:rPr>
              <a:t>broader business community.</a:t>
            </a:r>
            <a:endParaRPr lang="en-AU" dirty="0">
              <a:solidFill>
                <a:srgbClr val="0070C0"/>
              </a:solidFill>
            </a:endParaRPr>
          </a:p>
          <a:p>
            <a:r>
              <a:rPr lang="en-AU" dirty="0"/>
              <a:t>Write about:</a:t>
            </a:r>
          </a:p>
          <a:p>
            <a:pPr lvl="1"/>
            <a:r>
              <a:rPr lang="en-AU" dirty="0"/>
              <a:t>Staff – both generation of jobs, and skill building, more specific skill set being looked for now, bringing more engineers/ widget workers to town</a:t>
            </a:r>
          </a:p>
          <a:p>
            <a:pPr lvl="1"/>
            <a:r>
              <a:rPr lang="en-AU" dirty="0"/>
              <a:t>flow on for other businesses as a result of your work – more couriers, more auditors, more QA?</a:t>
            </a:r>
          </a:p>
          <a:p>
            <a:pPr lvl="1"/>
            <a:r>
              <a:rPr lang="en-AU" dirty="0"/>
              <a:t>Broader business community – networks, associations, chambers of commerce involvement</a:t>
            </a:r>
          </a:p>
          <a:p>
            <a:r>
              <a:rPr lang="en-AU" dirty="0"/>
              <a:t>Supporting documents – testimonials from staff and customers?</a:t>
            </a:r>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3568890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2658" cy="1325563"/>
          </a:xfrm>
        </p:spPr>
        <p:txBody>
          <a:bodyPr>
            <a:normAutofit/>
          </a:bodyPr>
          <a:lstStyle/>
          <a:p>
            <a:r>
              <a:rPr lang="en-AU" dirty="0"/>
              <a:t>Health and Wellness Award: 800 words ~250 per response?</a:t>
            </a:r>
          </a:p>
        </p:txBody>
      </p:sp>
      <p:sp>
        <p:nvSpPr>
          <p:cNvPr id="3" name="Content Placeholder 2"/>
          <p:cNvSpPr>
            <a:spLocks noGrp="1"/>
          </p:cNvSpPr>
          <p:nvPr>
            <p:ph idx="1"/>
          </p:nvPr>
        </p:nvSpPr>
        <p:spPr>
          <a:xfrm>
            <a:off x="838199" y="1722174"/>
            <a:ext cx="10722659" cy="4747557"/>
          </a:xfrm>
        </p:spPr>
        <p:txBody>
          <a:bodyPr>
            <a:normAutofit fontScale="92500" lnSpcReduction="10000"/>
          </a:bodyPr>
          <a:lstStyle/>
          <a:p>
            <a:r>
              <a:rPr lang="en-US" dirty="0"/>
              <a:t>This will be awarded to a business operating in the energy sector that </a:t>
            </a:r>
            <a:r>
              <a:rPr lang="en-US" dirty="0">
                <a:solidFill>
                  <a:srgbClr val="FFC000"/>
                </a:solidFill>
              </a:rPr>
              <a:t>has implemented initiatives to support the health and wellbeing of their workforce </a:t>
            </a:r>
            <a:r>
              <a:rPr lang="en-US" dirty="0"/>
              <a:t>in the Toowoomba and Surat Basin region.</a:t>
            </a:r>
            <a:endParaRPr lang="en-AU" dirty="0"/>
          </a:p>
          <a:p>
            <a:r>
              <a:rPr lang="en-US" dirty="0"/>
              <a:t>Respond to the following questions and demonstrate through supporting documents how your business has </a:t>
            </a:r>
            <a:r>
              <a:rPr lang="en-US" dirty="0">
                <a:solidFill>
                  <a:srgbClr val="FFC000"/>
                </a:solidFill>
              </a:rPr>
              <a:t>successfully worked towards </a:t>
            </a:r>
            <a:r>
              <a:rPr lang="en-US" dirty="0"/>
              <a:t>increasing positive health and wellness for your employees.</a:t>
            </a:r>
            <a:endParaRPr lang="en-AU" dirty="0"/>
          </a:p>
          <a:p>
            <a:pPr lvl="0"/>
            <a:r>
              <a:rPr lang="en-US" dirty="0">
                <a:solidFill>
                  <a:srgbClr val="0070C0"/>
                </a:solidFill>
              </a:rPr>
              <a:t>What initiatives/programs are in place </a:t>
            </a:r>
            <a:r>
              <a:rPr lang="en-US" dirty="0"/>
              <a:t>to enhance health and wellness in your business?</a:t>
            </a:r>
            <a:endParaRPr lang="en-AU" dirty="0"/>
          </a:p>
          <a:p>
            <a:pPr lvl="0"/>
            <a:r>
              <a:rPr lang="en-US" dirty="0"/>
              <a:t>Demonstrate how the commitment of a health and wellness </a:t>
            </a:r>
            <a:r>
              <a:rPr lang="en-US" dirty="0">
                <a:solidFill>
                  <a:srgbClr val="0070C0"/>
                </a:solidFill>
              </a:rPr>
              <a:t>culture has created tangible outcomes</a:t>
            </a:r>
            <a:r>
              <a:rPr lang="en-US" dirty="0"/>
              <a:t> for your business and contributed to the Toowoomba and Surat Basin energy sector.</a:t>
            </a:r>
            <a:endParaRPr lang="en-AU" dirty="0"/>
          </a:p>
          <a:p>
            <a:pPr lvl="0"/>
            <a:r>
              <a:rPr lang="en-US" dirty="0"/>
              <a:t>Provide evidence of </a:t>
            </a:r>
            <a:r>
              <a:rPr lang="en-US" dirty="0">
                <a:solidFill>
                  <a:srgbClr val="0070C0"/>
                </a:solidFill>
              </a:rPr>
              <a:t>how your business measures </a:t>
            </a:r>
            <a:r>
              <a:rPr lang="en-US" dirty="0"/>
              <a:t>the effectiveness and outcomes of the initiatives.</a:t>
            </a:r>
            <a:endParaRPr lang="en-AU" dirty="0"/>
          </a:p>
          <a:p>
            <a:pPr lvl="0"/>
            <a:endParaRPr lang="en-AU" dirty="0"/>
          </a:p>
        </p:txBody>
      </p:sp>
      <p:pic>
        <p:nvPicPr>
          <p:cNvPr id="4" name="Picture 3"/>
          <p:cNvPicPr>
            <a:picLocks noChangeAspect="1"/>
          </p:cNvPicPr>
          <p:nvPr/>
        </p:nvPicPr>
        <p:blipFill>
          <a:blip r:embed="rId2"/>
          <a:stretch>
            <a:fillRect/>
          </a:stretch>
        </p:blipFill>
        <p:spPr>
          <a:xfrm>
            <a:off x="10754255" y="5713576"/>
            <a:ext cx="1201016" cy="914479"/>
          </a:xfrm>
          <a:prstGeom prst="rect">
            <a:avLst/>
          </a:prstGeom>
        </p:spPr>
      </p:pic>
    </p:spTree>
    <p:extLst>
      <p:ext uri="{BB962C8B-B14F-4D97-AF65-F5344CB8AC3E}">
        <p14:creationId xmlns:p14="http://schemas.microsoft.com/office/powerpoint/2010/main" val="3740542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2658" cy="1325563"/>
          </a:xfrm>
        </p:spPr>
        <p:txBody>
          <a:bodyPr>
            <a:normAutofit/>
          </a:bodyPr>
          <a:lstStyle/>
          <a:p>
            <a:r>
              <a:rPr lang="en-AU" dirty="0"/>
              <a:t>For example:</a:t>
            </a:r>
          </a:p>
        </p:txBody>
      </p:sp>
      <p:sp>
        <p:nvSpPr>
          <p:cNvPr id="3" name="Content Placeholder 2"/>
          <p:cNvSpPr>
            <a:spLocks noGrp="1"/>
          </p:cNvSpPr>
          <p:nvPr>
            <p:ph idx="1"/>
          </p:nvPr>
        </p:nvSpPr>
        <p:spPr>
          <a:xfrm>
            <a:off x="838199" y="1722174"/>
            <a:ext cx="10722659" cy="4747557"/>
          </a:xfrm>
        </p:spPr>
        <p:txBody>
          <a:bodyPr>
            <a:normAutofit lnSpcReduction="10000"/>
          </a:bodyPr>
          <a:lstStyle/>
          <a:p>
            <a:pPr lvl="0"/>
            <a:r>
              <a:rPr lang="en-US" dirty="0">
                <a:solidFill>
                  <a:srgbClr val="0070C0"/>
                </a:solidFill>
              </a:rPr>
              <a:t>What initiatives/programs are in place </a:t>
            </a:r>
            <a:r>
              <a:rPr lang="en-US" dirty="0"/>
              <a:t>to enhance health and wellness in your business?</a:t>
            </a:r>
            <a:endParaRPr lang="en-AU" dirty="0"/>
          </a:p>
          <a:p>
            <a:pPr lvl="0"/>
            <a:r>
              <a:rPr lang="en-AU" dirty="0"/>
              <a:t>Write about:</a:t>
            </a:r>
          </a:p>
          <a:p>
            <a:pPr lvl="1"/>
            <a:r>
              <a:rPr lang="en-AU" dirty="0"/>
              <a:t>Initiatives and programs!  And why?  How have staff been involved in their initiation and ongoing development?</a:t>
            </a:r>
          </a:p>
          <a:p>
            <a:pPr lvl="1"/>
            <a:r>
              <a:rPr lang="en-AU" dirty="0"/>
              <a:t>Overview of how it works – support staff to quit smoking, lose weight, pay for them to go to the gym, monthly meditation, </a:t>
            </a:r>
            <a:r>
              <a:rPr lang="en-AU" dirty="0" err="1"/>
              <a:t>etc</a:t>
            </a:r>
            <a:endParaRPr lang="en-AU" dirty="0"/>
          </a:p>
          <a:p>
            <a:pPr lvl="0"/>
            <a:r>
              <a:rPr lang="en-AU" dirty="0"/>
              <a:t>Supporting evidence:</a:t>
            </a:r>
          </a:p>
          <a:p>
            <a:pPr lvl="1"/>
            <a:r>
              <a:rPr lang="en-AU" dirty="0"/>
              <a:t>Photos and testimonials?</a:t>
            </a:r>
          </a:p>
          <a:p>
            <a:pPr lvl="1"/>
            <a:r>
              <a:rPr lang="en-AU" dirty="0"/>
              <a:t>Statistics perhaps – had 40 staff who smoked, now have 12?  Or as a team we have found that we have an extra 2 days of time because we track our social media consumption?  Or we have lost 2 tonne of weight as a business?</a:t>
            </a:r>
          </a:p>
        </p:txBody>
      </p:sp>
      <p:pic>
        <p:nvPicPr>
          <p:cNvPr id="4" name="Picture 3"/>
          <p:cNvPicPr>
            <a:picLocks noChangeAspect="1"/>
          </p:cNvPicPr>
          <p:nvPr/>
        </p:nvPicPr>
        <p:blipFill>
          <a:blip r:embed="rId2"/>
          <a:stretch>
            <a:fillRect/>
          </a:stretch>
        </p:blipFill>
        <p:spPr>
          <a:xfrm>
            <a:off x="10754255" y="5713576"/>
            <a:ext cx="1201016" cy="914479"/>
          </a:xfrm>
          <a:prstGeom prst="rect">
            <a:avLst/>
          </a:prstGeom>
        </p:spPr>
      </p:pic>
    </p:spTree>
    <p:extLst>
      <p:ext uri="{BB962C8B-B14F-4D97-AF65-F5344CB8AC3E}">
        <p14:creationId xmlns:p14="http://schemas.microsoft.com/office/powerpoint/2010/main" val="251316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2658" cy="1325563"/>
          </a:xfrm>
        </p:spPr>
        <p:txBody>
          <a:bodyPr>
            <a:normAutofit/>
          </a:bodyPr>
          <a:lstStyle/>
          <a:p>
            <a:r>
              <a:rPr lang="en-AU" dirty="0"/>
              <a:t>For example:</a:t>
            </a:r>
          </a:p>
        </p:txBody>
      </p:sp>
      <p:sp>
        <p:nvSpPr>
          <p:cNvPr id="3" name="Content Placeholder 2"/>
          <p:cNvSpPr>
            <a:spLocks noGrp="1"/>
          </p:cNvSpPr>
          <p:nvPr>
            <p:ph idx="1"/>
          </p:nvPr>
        </p:nvSpPr>
        <p:spPr>
          <a:xfrm>
            <a:off x="838199" y="1722174"/>
            <a:ext cx="10722659" cy="4747557"/>
          </a:xfrm>
        </p:spPr>
        <p:txBody>
          <a:bodyPr>
            <a:normAutofit/>
          </a:bodyPr>
          <a:lstStyle/>
          <a:p>
            <a:pPr lvl="0"/>
            <a:r>
              <a:rPr lang="en-US" dirty="0"/>
              <a:t>Demonstrate how the commitment of a health and wellness </a:t>
            </a:r>
            <a:r>
              <a:rPr lang="en-US" dirty="0">
                <a:solidFill>
                  <a:srgbClr val="0070C0"/>
                </a:solidFill>
              </a:rPr>
              <a:t>culture has created tangible outcomes</a:t>
            </a:r>
            <a:r>
              <a:rPr lang="en-US" dirty="0"/>
              <a:t> for your business and contributed to the Toowoomba and Surat Basin energy sector.</a:t>
            </a:r>
            <a:endParaRPr lang="en-AU" dirty="0"/>
          </a:p>
          <a:p>
            <a:pPr lvl="0"/>
            <a:r>
              <a:rPr lang="en-AU" dirty="0"/>
              <a:t>Write about:</a:t>
            </a:r>
          </a:p>
          <a:p>
            <a:pPr lvl="1"/>
            <a:r>
              <a:rPr lang="en-AU" dirty="0"/>
              <a:t>Culture – we used to have a culture of work hard, play hard.  Now we have a culture of family time first, mental health priority.</a:t>
            </a:r>
          </a:p>
          <a:p>
            <a:pPr lvl="1"/>
            <a:r>
              <a:rPr lang="en-AU" dirty="0"/>
              <a:t>Tangible outcomes – fewer sick days, less turnover, better efficiencies, more work, more staff,</a:t>
            </a:r>
          </a:p>
          <a:p>
            <a:pPr lvl="1"/>
            <a:r>
              <a:rPr lang="en-AU" dirty="0"/>
              <a:t>Think about the sector piece here – longest run of no days lost to injury?  </a:t>
            </a:r>
          </a:p>
          <a:p>
            <a:pPr lvl="0"/>
            <a:r>
              <a:rPr lang="en-AU" dirty="0"/>
              <a:t>Supporting evidence:</a:t>
            </a:r>
          </a:p>
          <a:p>
            <a:pPr lvl="1"/>
            <a:r>
              <a:rPr lang="en-AU" dirty="0"/>
              <a:t>Photos, stats, testimonials, letters of support?</a:t>
            </a:r>
          </a:p>
          <a:p>
            <a:pPr lvl="0"/>
            <a:endParaRPr lang="en-AU" dirty="0"/>
          </a:p>
        </p:txBody>
      </p:sp>
      <p:pic>
        <p:nvPicPr>
          <p:cNvPr id="4" name="Picture 3"/>
          <p:cNvPicPr>
            <a:picLocks noChangeAspect="1"/>
          </p:cNvPicPr>
          <p:nvPr/>
        </p:nvPicPr>
        <p:blipFill>
          <a:blip r:embed="rId2"/>
          <a:stretch>
            <a:fillRect/>
          </a:stretch>
        </p:blipFill>
        <p:spPr>
          <a:xfrm>
            <a:off x="10754255" y="5713576"/>
            <a:ext cx="1201016" cy="914479"/>
          </a:xfrm>
          <a:prstGeom prst="rect">
            <a:avLst/>
          </a:prstGeom>
        </p:spPr>
      </p:pic>
    </p:spTree>
    <p:extLst>
      <p:ext uri="{BB962C8B-B14F-4D97-AF65-F5344CB8AC3E}">
        <p14:creationId xmlns:p14="http://schemas.microsoft.com/office/powerpoint/2010/main" val="424347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2658" cy="1325563"/>
          </a:xfrm>
        </p:spPr>
        <p:txBody>
          <a:bodyPr>
            <a:normAutofit/>
          </a:bodyPr>
          <a:lstStyle/>
          <a:p>
            <a:r>
              <a:rPr lang="en-AU" dirty="0"/>
              <a:t>For example:</a:t>
            </a:r>
          </a:p>
        </p:txBody>
      </p:sp>
      <p:sp>
        <p:nvSpPr>
          <p:cNvPr id="3" name="Content Placeholder 2"/>
          <p:cNvSpPr>
            <a:spLocks noGrp="1"/>
          </p:cNvSpPr>
          <p:nvPr>
            <p:ph idx="1"/>
          </p:nvPr>
        </p:nvSpPr>
        <p:spPr>
          <a:xfrm>
            <a:off x="838199" y="1722174"/>
            <a:ext cx="10722659" cy="4747557"/>
          </a:xfrm>
        </p:spPr>
        <p:txBody>
          <a:bodyPr>
            <a:normAutofit/>
          </a:bodyPr>
          <a:lstStyle/>
          <a:p>
            <a:pPr lvl="0"/>
            <a:r>
              <a:rPr lang="en-US" dirty="0"/>
              <a:t>Provide evidence of </a:t>
            </a:r>
            <a:r>
              <a:rPr lang="en-US" dirty="0">
                <a:solidFill>
                  <a:srgbClr val="0070C0"/>
                </a:solidFill>
              </a:rPr>
              <a:t>how your business measures </a:t>
            </a:r>
            <a:r>
              <a:rPr lang="en-US" dirty="0"/>
              <a:t>the effectiveness and outcomes of the initiatives.</a:t>
            </a:r>
            <a:endParaRPr lang="en-AU" dirty="0"/>
          </a:p>
          <a:p>
            <a:pPr lvl="0"/>
            <a:r>
              <a:rPr lang="en-AU" dirty="0"/>
              <a:t>Write about:</a:t>
            </a:r>
          </a:p>
          <a:p>
            <a:pPr lvl="1"/>
            <a:r>
              <a:rPr lang="en-AU" dirty="0"/>
              <a:t>Measuring this – surveys when people start, performance review conversations, part of monthly meeting/ toolbox meetings, highlights/ lowlights, </a:t>
            </a:r>
          </a:p>
          <a:p>
            <a:pPr lvl="1"/>
            <a:endParaRPr lang="en-AU" dirty="0"/>
          </a:p>
          <a:p>
            <a:pPr lvl="0"/>
            <a:r>
              <a:rPr lang="en-AU" dirty="0"/>
              <a:t>Supporting evidence:</a:t>
            </a:r>
          </a:p>
          <a:p>
            <a:pPr lvl="1"/>
            <a:r>
              <a:rPr lang="en-AU" dirty="0"/>
              <a:t>Graphs/ photos/ testimonials, articles in paper of team running park runs, etc.</a:t>
            </a:r>
          </a:p>
          <a:p>
            <a:pPr lvl="0"/>
            <a:endParaRPr lang="en-AU" dirty="0"/>
          </a:p>
        </p:txBody>
      </p:sp>
      <p:pic>
        <p:nvPicPr>
          <p:cNvPr id="4" name="Picture 3"/>
          <p:cNvPicPr>
            <a:picLocks noChangeAspect="1"/>
          </p:cNvPicPr>
          <p:nvPr/>
        </p:nvPicPr>
        <p:blipFill>
          <a:blip r:embed="rId2"/>
          <a:stretch>
            <a:fillRect/>
          </a:stretch>
        </p:blipFill>
        <p:spPr>
          <a:xfrm>
            <a:off x="10754255" y="5713576"/>
            <a:ext cx="1201016" cy="914479"/>
          </a:xfrm>
          <a:prstGeom prst="rect">
            <a:avLst/>
          </a:prstGeom>
        </p:spPr>
      </p:pic>
    </p:spTree>
    <p:extLst>
      <p:ext uri="{BB962C8B-B14F-4D97-AF65-F5344CB8AC3E}">
        <p14:creationId xmlns:p14="http://schemas.microsoft.com/office/powerpoint/2010/main" val="2329371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Key Dates</a:t>
            </a:r>
          </a:p>
        </p:txBody>
      </p:sp>
      <p:sp>
        <p:nvSpPr>
          <p:cNvPr id="3" name="Content Placeholder 2"/>
          <p:cNvSpPr>
            <a:spLocks noGrp="1"/>
          </p:cNvSpPr>
          <p:nvPr>
            <p:ph idx="1"/>
          </p:nvPr>
        </p:nvSpPr>
        <p:spPr/>
        <p:txBody>
          <a:bodyPr/>
          <a:lstStyle/>
          <a:p>
            <a:r>
              <a:rPr lang="en-AU" dirty="0"/>
              <a:t>Applications close – April 7</a:t>
            </a:r>
            <a:r>
              <a:rPr lang="en-AU" baseline="30000" dirty="0"/>
              <a:t>th</a:t>
            </a:r>
            <a:r>
              <a:rPr lang="en-AU" dirty="0"/>
              <a:t> 2020 – one application per award</a:t>
            </a:r>
          </a:p>
          <a:p>
            <a:r>
              <a:rPr lang="en-US" dirty="0"/>
              <a:t>Return completed nomination form and responses, including relevant supporting documents to </a:t>
            </a:r>
            <a:r>
              <a:rPr lang="en-US" dirty="0">
                <a:hlinkClick r:id="rId2"/>
              </a:rPr>
              <a:t>awards@tsbe.com.au </a:t>
            </a:r>
            <a:endParaRPr lang="en-AU" dirty="0"/>
          </a:p>
          <a:p>
            <a:r>
              <a:rPr lang="en-AU" dirty="0"/>
              <a:t>Judging process – April 8</a:t>
            </a:r>
            <a:r>
              <a:rPr lang="en-AU" baseline="30000" dirty="0"/>
              <a:t>th</a:t>
            </a:r>
            <a:r>
              <a:rPr lang="en-AU" dirty="0"/>
              <a:t> onwards</a:t>
            </a:r>
          </a:p>
          <a:p>
            <a:r>
              <a:rPr lang="en-AU" dirty="0"/>
              <a:t>Tickets &amp; Table sales – available online at tsbe.com.au</a:t>
            </a:r>
          </a:p>
          <a:p>
            <a:r>
              <a:rPr lang="en-AU" dirty="0"/>
              <a:t>Downloadable nominee e-signature on website – show support</a:t>
            </a:r>
          </a:p>
          <a:p>
            <a:r>
              <a:rPr lang="en-AU" dirty="0"/>
              <a:t>2020 Surat Basin Energy Awards Ceremony April 30, 2020</a:t>
            </a:r>
          </a:p>
        </p:txBody>
      </p:sp>
      <p:pic>
        <p:nvPicPr>
          <p:cNvPr id="4" name="Picture 3"/>
          <p:cNvPicPr>
            <a:picLocks noChangeAspect="1"/>
          </p:cNvPicPr>
          <p:nvPr/>
        </p:nvPicPr>
        <p:blipFill>
          <a:blip r:embed="rId3"/>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939808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37E406-7EAA-46BC-9353-7A058CDD7AF7}"/>
              </a:ext>
            </a:extLst>
          </p:cNvPr>
          <p:cNvSpPr/>
          <p:nvPr/>
        </p:nvSpPr>
        <p:spPr>
          <a:xfrm>
            <a:off x="-42004" y="11086"/>
            <a:ext cx="8283389" cy="6858000"/>
          </a:xfrm>
          <a:prstGeom prst="rect">
            <a:avLst/>
          </a:prstGeom>
          <a:solidFill>
            <a:srgbClr val="D95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3" name="Content Placeholder 2">
            <a:extLst>
              <a:ext uri="{FF2B5EF4-FFF2-40B4-BE49-F238E27FC236}">
                <a16:creationId xmlns:a16="http://schemas.microsoft.com/office/drawing/2014/main" id="{10456CFC-5040-48B0-A07F-5F0FB8F84BEB}"/>
              </a:ext>
            </a:extLst>
          </p:cNvPr>
          <p:cNvSpPr>
            <a:spLocks noGrp="1"/>
          </p:cNvSpPr>
          <p:nvPr>
            <p:ph idx="1"/>
          </p:nvPr>
        </p:nvSpPr>
        <p:spPr>
          <a:xfrm>
            <a:off x="838200" y="1825624"/>
            <a:ext cx="7098437" cy="4760195"/>
          </a:xfrm>
        </p:spPr>
        <p:txBody>
          <a:bodyPr>
            <a:normAutofit/>
          </a:bodyPr>
          <a:lstStyle/>
          <a:p>
            <a:pPr lvl="1"/>
            <a:endParaRPr lang="en-AU" sz="1400" dirty="0">
              <a:solidFill>
                <a:schemeClr val="bg1"/>
              </a:solidFill>
            </a:endParaRPr>
          </a:p>
          <a:p>
            <a:pPr marL="457200" lvl="1" indent="0">
              <a:buNone/>
            </a:pPr>
            <a:endParaRPr lang="en-AU" sz="1800" dirty="0">
              <a:solidFill>
                <a:schemeClr val="bg1"/>
              </a:solidFill>
            </a:endParaRPr>
          </a:p>
        </p:txBody>
      </p:sp>
      <p:pic>
        <p:nvPicPr>
          <p:cNvPr id="5" name="Picture 4" descr="A picture containing vector graphics, text&#10;&#10;Description generated with high confidence">
            <a:extLst>
              <a:ext uri="{FF2B5EF4-FFF2-40B4-BE49-F238E27FC236}">
                <a16:creationId xmlns:a16="http://schemas.microsoft.com/office/drawing/2014/main" id="{8AA1B919-5BAD-4B52-843C-C1B9CAB91A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71300" y="5578955"/>
            <a:ext cx="1201937" cy="913920"/>
          </a:xfrm>
          <a:prstGeom prst="rect">
            <a:avLst/>
          </a:prstGeom>
        </p:spPr>
      </p:pic>
      <p:pic>
        <p:nvPicPr>
          <p:cNvPr id="2" name="Picture 1"/>
          <p:cNvPicPr>
            <a:picLocks noChangeAspect="1"/>
          </p:cNvPicPr>
          <p:nvPr/>
        </p:nvPicPr>
        <p:blipFill rotWithShape="1">
          <a:blip r:embed="rId3"/>
          <a:srcRect r="44123"/>
          <a:stretch/>
        </p:blipFill>
        <p:spPr>
          <a:xfrm>
            <a:off x="8638303" y="272975"/>
            <a:ext cx="3258291" cy="1080596"/>
          </a:xfrm>
          <a:prstGeom prst="rect">
            <a:avLst/>
          </a:prstGeom>
        </p:spPr>
      </p:pic>
      <p:sp>
        <p:nvSpPr>
          <p:cNvPr id="7" name="Title 1"/>
          <p:cNvSpPr txBox="1">
            <a:spLocks/>
          </p:cNvSpPr>
          <p:nvPr/>
        </p:nvSpPr>
        <p:spPr>
          <a:xfrm>
            <a:off x="1524000" y="1122362"/>
            <a:ext cx="6007683" cy="46354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dirty="0"/>
              <a:t>QUESTIONS?</a:t>
            </a:r>
          </a:p>
          <a:p>
            <a:endParaRPr lang="en-AU" dirty="0"/>
          </a:p>
          <a:p>
            <a:r>
              <a:rPr lang="en-AU"/>
              <a:t>Good Luck!!</a:t>
            </a:r>
            <a:endParaRPr lang="en-AU" dirty="0"/>
          </a:p>
        </p:txBody>
      </p:sp>
    </p:spTree>
    <p:extLst>
      <p:ext uri="{BB962C8B-B14F-4D97-AF65-F5344CB8AC3E}">
        <p14:creationId xmlns:p14="http://schemas.microsoft.com/office/powerpoint/2010/main" val="309157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Purpose of this webinar:</a:t>
            </a:r>
          </a:p>
        </p:txBody>
      </p:sp>
      <p:sp>
        <p:nvSpPr>
          <p:cNvPr id="3" name="Content Placeholder 2"/>
          <p:cNvSpPr>
            <a:spLocks noGrp="1"/>
          </p:cNvSpPr>
          <p:nvPr>
            <p:ph idx="1"/>
          </p:nvPr>
        </p:nvSpPr>
        <p:spPr/>
        <p:txBody>
          <a:bodyPr>
            <a:normAutofit/>
          </a:bodyPr>
          <a:lstStyle/>
          <a:p>
            <a:r>
              <a:rPr lang="en-AU" dirty="0"/>
              <a:t>How to identify which category best suits your business for nomination including special mention to the individual nominated categories (leadership and industry legacy)</a:t>
            </a:r>
          </a:p>
          <a:p>
            <a:pPr marL="0" indent="0">
              <a:buNone/>
            </a:pPr>
            <a:endParaRPr lang="en-AU" dirty="0"/>
          </a:p>
          <a:p>
            <a:r>
              <a:rPr lang="en-AU" dirty="0"/>
              <a:t>How to incorporate supporting documents to back up the responses to the questions </a:t>
            </a:r>
          </a:p>
          <a:p>
            <a:pPr marL="0" indent="0">
              <a:buNone/>
            </a:pPr>
            <a:endParaRPr lang="en-AU" dirty="0"/>
          </a:p>
          <a:p>
            <a:pPr lvl="0"/>
            <a:r>
              <a:rPr lang="en-AU" dirty="0"/>
              <a:t>How to make a compelling case for the categories they will be nominating for</a:t>
            </a:r>
          </a:p>
          <a:p>
            <a:pPr marL="0" indent="0">
              <a:buNone/>
            </a:pPr>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377789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have these awards?</a:t>
            </a:r>
          </a:p>
        </p:txBody>
      </p:sp>
      <p:sp>
        <p:nvSpPr>
          <p:cNvPr id="3" name="Content Placeholder 2"/>
          <p:cNvSpPr>
            <a:spLocks noGrp="1"/>
          </p:cNvSpPr>
          <p:nvPr>
            <p:ph idx="1"/>
          </p:nvPr>
        </p:nvSpPr>
        <p:spPr/>
        <p:txBody>
          <a:bodyPr>
            <a:normAutofit/>
          </a:bodyPr>
          <a:lstStyle/>
          <a:p>
            <a:r>
              <a:rPr lang="en-US" dirty="0"/>
              <a:t>Energy production in the Toowoomba and Surat Basin, from natural gas, coal and renewable projects, makes a major contribution to the National Electricity Market. </a:t>
            </a:r>
          </a:p>
          <a:p>
            <a:pPr marL="0" indent="0">
              <a:buNone/>
            </a:pPr>
            <a:endParaRPr lang="en-US" dirty="0"/>
          </a:p>
          <a:p>
            <a:r>
              <a:rPr lang="en-US" dirty="0"/>
              <a:t>The region continues to move towards becoming the ‘energy capital’ of Australia, it is important for industry and business to come together to </a:t>
            </a:r>
            <a:r>
              <a:rPr lang="en-US" dirty="0" err="1"/>
              <a:t>recognise</a:t>
            </a:r>
            <a:r>
              <a:rPr lang="en-US" dirty="0"/>
              <a:t> the diversity of energy production, and to continue driving the future of energy in the Toowoomba and Surat Basin region.</a:t>
            </a:r>
            <a:endParaRPr lang="en-AU" dirty="0"/>
          </a:p>
          <a:p>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106965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Contd..</a:t>
            </a:r>
          </a:p>
        </p:txBody>
      </p:sp>
      <p:sp>
        <p:nvSpPr>
          <p:cNvPr id="3" name="Content Placeholder 2"/>
          <p:cNvSpPr>
            <a:spLocks noGrp="1"/>
          </p:cNvSpPr>
          <p:nvPr>
            <p:ph idx="1"/>
          </p:nvPr>
        </p:nvSpPr>
        <p:spPr/>
        <p:txBody>
          <a:bodyPr>
            <a:normAutofit/>
          </a:bodyPr>
          <a:lstStyle/>
          <a:p>
            <a:r>
              <a:rPr lang="en-US" dirty="0"/>
              <a:t>To help celebrate the people, business and industry that have shaped energy production in Toowoomba and the Surat Basin. This unique event will highlight traditional and emerging industries, celebrate individual and business ambassadors and showcase success stories and key contributors who have paved the way in the energy sector.</a:t>
            </a:r>
            <a:endParaRPr lang="en-AU" dirty="0"/>
          </a:p>
          <a:p>
            <a:pPr marL="0" indent="0">
              <a:buNone/>
            </a:pPr>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3284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Sound like your business? Are you eligible?</a:t>
            </a:r>
          </a:p>
        </p:txBody>
      </p:sp>
      <p:sp>
        <p:nvSpPr>
          <p:cNvPr id="3" name="Content Placeholder 2"/>
          <p:cNvSpPr>
            <a:spLocks noGrp="1"/>
          </p:cNvSpPr>
          <p:nvPr>
            <p:ph idx="1"/>
          </p:nvPr>
        </p:nvSpPr>
        <p:spPr/>
        <p:txBody>
          <a:bodyPr>
            <a:normAutofit/>
          </a:bodyPr>
          <a:lstStyle/>
          <a:p>
            <a:r>
              <a:rPr lang="en-AU" dirty="0"/>
              <a:t>Have you contributed to the growth of the energy sector in the Toowoomba and Surat Basin region?  </a:t>
            </a:r>
          </a:p>
          <a:p>
            <a:pPr marL="0" indent="0">
              <a:buNone/>
            </a:pPr>
            <a:endParaRPr lang="en-AU" dirty="0"/>
          </a:p>
          <a:p>
            <a:r>
              <a:rPr lang="en-US" dirty="0"/>
              <a:t>Businesses that are currently undertaking or have undertaken projects in natural gas, coal, renewables or bio-ethanol energy production sectors within the Toowoomba and Surat Basin region are eligible </a:t>
            </a:r>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398173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you need for nomination form:</a:t>
            </a:r>
          </a:p>
        </p:txBody>
      </p:sp>
      <p:sp>
        <p:nvSpPr>
          <p:cNvPr id="3" name="Content Placeholder 2"/>
          <p:cNvSpPr>
            <a:spLocks noGrp="1"/>
          </p:cNvSpPr>
          <p:nvPr>
            <p:ph idx="1"/>
          </p:nvPr>
        </p:nvSpPr>
        <p:spPr/>
        <p:txBody>
          <a:bodyPr>
            <a:normAutofit lnSpcReduction="10000"/>
          </a:bodyPr>
          <a:lstStyle/>
          <a:p>
            <a:r>
              <a:rPr lang="en-AU" dirty="0"/>
              <a:t>Business bio (200 words):</a:t>
            </a:r>
          </a:p>
          <a:p>
            <a:pPr lvl="2"/>
            <a:r>
              <a:rPr lang="en-AU" dirty="0"/>
              <a:t>Website?  </a:t>
            </a:r>
          </a:p>
          <a:p>
            <a:pPr lvl="2"/>
            <a:r>
              <a:rPr lang="en-AU" dirty="0"/>
              <a:t>Capability statement?</a:t>
            </a:r>
          </a:p>
          <a:p>
            <a:pPr lvl="2"/>
            <a:r>
              <a:rPr lang="en-AU" dirty="0"/>
              <a:t>Check it is actually 200 words!</a:t>
            </a:r>
          </a:p>
          <a:p>
            <a:endParaRPr lang="en-AU" dirty="0"/>
          </a:p>
          <a:p>
            <a:r>
              <a:rPr lang="en-AU" dirty="0"/>
              <a:t>Relevant Project:</a:t>
            </a:r>
          </a:p>
          <a:p>
            <a:pPr lvl="2"/>
            <a:r>
              <a:rPr lang="en-AU" dirty="0"/>
              <a:t>Name</a:t>
            </a:r>
          </a:p>
          <a:p>
            <a:pPr lvl="2"/>
            <a:r>
              <a:rPr lang="en-AU" dirty="0"/>
              <a:t>Duration</a:t>
            </a:r>
          </a:p>
          <a:p>
            <a:pPr lvl="2"/>
            <a:r>
              <a:rPr lang="en-AU" dirty="0"/>
              <a:t>Project Description</a:t>
            </a:r>
          </a:p>
          <a:p>
            <a:pPr lvl="3"/>
            <a:r>
              <a:rPr lang="en-AU" dirty="0"/>
              <a:t>From website</a:t>
            </a:r>
          </a:p>
          <a:p>
            <a:pPr lvl="3"/>
            <a:r>
              <a:rPr lang="en-AU" dirty="0"/>
              <a:t>From contract</a:t>
            </a:r>
          </a:p>
          <a:p>
            <a:pPr lvl="3"/>
            <a:r>
              <a:rPr lang="en-AU" dirty="0"/>
              <a:t>Letter of support option as part of supporting documentation?</a:t>
            </a:r>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285689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Export Award</a:t>
            </a:r>
          </a:p>
        </p:txBody>
      </p:sp>
      <p:sp>
        <p:nvSpPr>
          <p:cNvPr id="3" name="Content Placeholder 2"/>
          <p:cNvSpPr>
            <a:spLocks noGrp="1"/>
          </p:cNvSpPr>
          <p:nvPr>
            <p:ph idx="1"/>
          </p:nvPr>
        </p:nvSpPr>
        <p:spPr>
          <a:xfrm>
            <a:off x="838199" y="1825625"/>
            <a:ext cx="10722659" cy="4351338"/>
          </a:xfrm>
        </p:spPr>
        <p:txBody>
          <a:bodyPr>
            <a:normAutofit fontScale="92500"/>
          </a:bodyPr>
          <a:lstStyle/>
          <a:p>
            <a:r>
              <a:rPr lang="en-US" dirty="0"/>
              <a:t>This will be awarded to an energy sector business that has achieved outstanding national and/ or international success in exporting products, technology and/or services from the Toowoomba and Surat Basin region.</a:t>
            </a:r>
            <a:endParaRPr lang="en-AU" dirty="0"/>
          </a:p>
          <a:p>
            <a:r>
              <a:rPr lang="en-US" dirty="0"/>
              <a:t>Respond to the following questions and demonstrate through supporting documents how your business has been successful within the export market.</a:t>
            </a:r>
            <a:endParaRPr lang="en-AU" dirty="0"/>
          </a:p>
          <a:p>
            <a:pPr lvl="0"/>
            <a:r>
              <a:rPr lang="en-US" dirty="0"/>
              <a:t>Provide an overview of the product, service and/or technology that is being exported and the new markets that have received your products.</a:t>
            </a:r>
            <a:endParaRPr lang="en-AU" dirty="0"/>
          </a:p>
          <a:p>
            <a:pPr lvl="0"/>
            <a:r>
              <a:rPr lang="en-US" dirty="0"/>
              <a:t>Demonstrate how your export journey has contributed to the generation of jobs, the economic diversification of the </a:t>
            </a:r>
            <a:r>
              <a:rPr lang="en-US" dirty="0" err="1"/>
              <a:t>Towoomba</a:t>
            </a:r>
            <a:r>
              <a:rPr lang="en-US" dirty="0"/>
              <a:t> and Surat Basin and developed opportunities for the broader business community.</a:t>
            </a:r>
            <a:endParaRPr lang="en-AU" dirty="0"/>
          </a:p>
          <a:p>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301443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800 words per category = 400 words per Q in this example.  ON BUSINESS LETTERHEAD</a:t>
            </a:r>
          </a:p>
        </p:txBody>
      </p:sp>
      <p:sp>
        <p:nvSpPr>
          <p:cNvPr id="3" name="Content Placeholder 2"/>
          <p:cNvSpPr>
            <a:spLocks noGrp="1"/>
          </p:cNvSpPr>
          <p:nvPr>
            <p:ph idx="1"/>
          </p:nvPr>
        </p:nvSpPr>
        <p:spPr>
          <a:xfrm>
            <a:off x="838199" y="1825625"/>
            <a:ext cx="10722659" cy="4351338"/>
          </a:xfrm>
        </p:spPr>
        <p:txBody>
          <a:bodyPr>
            <a:normAutofit/>
          </a:bodyPr>
          <a:lstStyle/>
          <a:p>
            <a:pPr marL="0" indent="0">
              <a:buNone/>
            </a:pPr>
            <a:endParaRPr lang="en-US" dirty="0"/>
          </a:p>
          <a:p>
            <a:r>
              <a:rPr lang="en-US" dirty="0"/>
              <a:t>Respond to the following questions and </a:t>
            </a:r>
            <a:r>
              <a:rPr lang="en-US" dirty="0">
                <a:solidFill>
                  <a:srgbClr val="FFC000"/>
                </a:solidFill>
              </a:rPr>
              <a:t>demonstrate</a:t>
            </a:r>
            <a:r>
              <a:rPr lang="en-US" dirty="0"/>
              <a:t> through supporting documents </a:t>
            </a:r>
            <a:r>
              <a:rPr lang="en-US" dirty="0">
                <a:solidFill>
                  <a:srgbClr val="FFC000"/>
                </a:solidFill>
              </a:rPr>
              <a:t>how your business has been successful within the export market.</a:t>
            </a:r>
            <a:endParaRPr lang="en-AU" dirty="0">
              <a:solidFill>
                <a:srgbClr val="FFC000"/>
              </a:solidFill>
            </a:endParaRPr>
          </a:p>
          <a:p>
            <a:pPr lvl="0"/>
            <a:r>
              <a:rPr lang="en-US" dirty="0"/>
              <a:t>Provide an </a:t>
            </a:r>
            <a:r>
              <a:rPr lang="en-US" dirty="0">
                <a:solidFill>
                  <a:srgbClr val="0070C0"/>
                </a:solidFill>
              </a:rPr>
              <a:t>overview of the product</a:t>
            </a:r>
            <a:r>
              <a:rPr lang="en-US" dirty="0"/>
              <a:t>, service and/or technology that is </a:t>
            </a:r>
            <a:r>
              <a:rPr lang="en-US" dirty="0">
                <a:solidFill>
                  <a:srgbClr val="0070C0"/>
                </a:solidFill>
              </a:rPr>
              <a:t>being exported </a:t>
            </a:r>
            <a:r>
              <a:rPr lang="en-US" dirty="0"/>
              <a:t>and the </a:t>
            </a:r>
            <a:r>
              <a:rPr lang="en-US" dirty="0">
                <a:solidFill>
                  <a:srgbClr val="0070C0"/>
                </a:solidFill>
              </a:rPr>
              <a:t>new markets</a:t>
            </a:r>
            <a:r>
              <a:rPr lang="en-US" dirty="0"/>
              <a:t> that have received your products.</a:t>
            </a:r>
            <a:endParaRPr lang="en-AU" dirty="0"/>
          </a:p>
          <a:p>
            <a:pPr lvl="0"/>
            <a:r>
              <a:rPr lang="en-US" dirty="0">
                <a:solidFill>
                  <a:srgbClr val="0070C0"/>
                </a:solidFill>
              </a:rPr>
              <a:t>Demonstrate</a:t>
            </a:r>
            <a:r>
              <a:rPr lang="en-US" dirty="0"/>
              <a:t> how your export journey has contributed to the </a:t>
            </a:r>
            <a:r>
              <a:rPr lang="en-US" dirty="0">
                <a:solidFill>
                  <a:srgbClr val="0070C0"/>
                </a:solidFill>
              </a:rPr>
              <a:t>generation of jobs</a:t>
            </a:r>
            <a:r>
              <a:rPr lang="en-US" dirty="0"/>
              <a:t>, the </a:t>
            </a:r>
            <a:r>
              <a:rPr lang="en-US" dirty="0">
                <a:solidFill>
                  <a:srgbClr val="0070C0"/>
                </a:solidFill>
              </a:rPr>
              <a:t>economic diversification</a:t>
            </a:r>
            <a:r>
              <a:rPr lang="en-US" dirty="0"/>
              <a:t> of the </a:t>
            </a:r>
            <a:r>
              <a:rPr lang="en-US" dirty="0" err="1"/>
              <a:t>Towoomba</a:t>
            </a:r>
            <a:r>
              <a:rPr lang="en-US" dirty="0"/>
              <a:t> and Surat Basin and developed opportunities for the </a:t>
            </a:r>
            <a:r>
              <a:rPr lang="en-US" dirty="0">
                <a:solidFill>
                  <a:srgbClr val="0070C0"/>
                </a:solidFill>
              </a:rPr>
              <a:t>broader business community.</a:t>
            </a:r>
            <a:endParaRPr lang="en-AU" dirty="0">
              <a:solidFill>
                <a:srgbClr val="0070C0"/>
              </a:solidFill>
            </a:endParaRPr>
          </a:p>
          <a:p>
            <a:endParaRPr lang="en-AU" dirty="0"/>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421750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For example:</a:t>
            </a:r>
          </a:p>
        </p:txBody>
      </p:sp>
      <p:sp>
        <p:nvSpPr>
          <p:cNvPr id="3" name="Content Placeholder 2"/>
          <p:cNvSpPr>
            <a:spLocks noGrp="1"/>
          </p:cNvSpPr>
          <p:nvPr>
            <p:ph idx="1"/>
          </p:nvPr>
        </p:nvSpPr>
        <p:spPr>
          <a:xfrm>
            <a:off x="838199" y="1447531"/>
            <a:ext cx="10722659" cy="4729432"/>
          </a:xfrm>
        </p:spPr>
        <p:txBody>
          <a:bodyPr>
            <a:normAutofit fontScale="92500" lnSpcReduction="20000"/>
          </a:bodyPr>
          <a:lstStyle/>
          <a:p>
            <a:pPr lvl="0"/>
            <a:r>
              <a:rPr lang="en-US" dirty="0"/>
              <a:t>Provide an </a:t>
            </a:r>
            <a:r>
              <a:rPr lang="en-US" dirty="0">
                <a:solidFill>
                  <a:srgbClr val="0070C0"/>
                </a:solidFill>
              </a:rPr>
              <a:t>overview of the product</a:t>
            </a:r>
            <a:r>
              <a:rPr lang="en-US" dirty="0"/>
              <a:t>, service and/or technology that is </a:t>
            </a:r>
            <a:r>
              <a:rPr lang="en-US" dirty="0">
                <a:solidFill>
                  <a:srgbClr val="0070C0"/>
                </a:solidFill>
              </a:rPr>
              <a:t>being exported </a:t>
            </a:r>
            <a:r>
              <a:rPr lang="en-US" dirty="0"/>
              <a:t>and the </a:t>
            </a:r>
            <a:r>
              <a:rPr lang="en-US" dirty="0">
                <a:solidFill>
                  <a:srgbClr val="0070C0"/>
                </a:solidFill>
              </a:rPr>
              <a:t>new markets</a:t>
            </a:r>
            <a:r>
              <a:rPr lang="en-US" dirty="0"/>
              <a:t> that have received your products.</a:t>
            </a:r>
            <a:endParaRPr lang="en-AU" dirty="0"/>
          </a:p>
          <a:p>
            <a:r>
              <a:rPr lang="en-AU" dirty="0"/>
              <a:t>Write about:</a:t>
            </a:r>
          </a:p>
          <a:p>
            <a:pPr lvl="1"/>
            <a:r>
              <a:rPr lang="en-AU" dirty="0"/>
              <a:t>What the P/S/T does – it is a widget that makes other widgets go faster.  It uses less materials, makes something safer, etc.  </a:t>
            </a:r>
          </a:p>
          <a:p>
            <a:pPr lvl="1"/>
            <a:r>
              <a:rPr lang="en-AU" dirty="0"/>
              <a:t>What countries use it – when we started we were selling to domestic companies, within 1 year of starting, and after meeting </a:t>
            </a:r>
            <a:r>
              <a:rPr lang="en-AU" dirty="0" err="1"/>
              <a:t>ppl</a:t>
            </a:r>
            <a:r>
              <a:rPr lang="en-AU" dirty="0"/>
              <a:t> at the ABC conference we sold to </a:t>
            </a:r>
            <a:r>
              <a:rPr lang="en-AU" dirty="0" err="1"/>
              <a:t>Equador</a:t>
            </a:r>
            <a:r>
              <a:rPr lang="en-AU" dirty="0"/>
              <a:t> and PNG.  We now sell to 23 countries.</a:t>
            </a:r>
          </a:p>
          <a:p>
            <a:pPr lvl="1"/>
            <a:r>
              <a:rPr lang="en-AU" dirty="0"/>
              <a:t>What else could new market mean?</a:t>
            </a:r>
          </a:p>
          <a:p>
            <a:endParaRPr lang="en-AU" dirty="0"/>
          </a:p>
          <a:p>
            <a:r>
              <a:rPr lang="en-AU" dirty="0"/>
              <a:t>Supporting documents:</a:t>
            </a:r>
          </a:p>
          <a:p>
            <a:pPr lvl="1"/>
            <a:r>
              <a:rPr lang="en-AU" dirty="0"/>
              <a:t>Photograph of P/S/T? map of the world showing where we export to? Before and after photo from a client?  Testimonial from a client/ customer?</a:t>
            </a:r>
          </a:p>
          <a:p>
            <a:pPr lvl="1"/>
            <a:r>
              <a:rPr lang="en-AU" dirty="0"/>
              <a:t>Numbers?  Quantity, percentages – biggest not always best…</a:t>
            </a:r>
          </a:p>
        </p:txBody>
      </p:sp>
      <p:pic>
        <p:nvPicPr>
          <p:cNvPr id="4" name="Picture 3"/>
          <p:cNvPicPr>
            <a:picLocks noChangeAspect="1"/>
          </p:cNvPicPr>
          <p:nvPr/>
        </p:nvPicPr>
        <p:blipFill>
          <a:blip r:embed="rId2"/>
          <a:stretch>
            <a:fillRect/>
          </a:stretch>
        </p:blipFill>
        <p:spPr>
          <a:xfrm>
            <a:off x="10418221" y="5555253"/>
            <a:ext cx="1201016" cy="914479"/>
          </a:xfrm>
          <a:prstGeom prst="rect">
            <a:avLst/>
          </a:prstGeom>
        </p:spPr>
      </p:pic>
    </p:spTree>
    <p:extLst>
      <p:ext uri="{BB962C8B-B14F-4D97-AF65-F5344CB8AC3E}">
        <p14:creationId xmlns:p14="http://schemas.microsoft.com/office/powerpoint/2010/main" val="4158662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152</TotalTime>
  <Words>1288</Words>
  <Application>Microsoft Office PowerPoint</Application>
  <PresentationFormat>Widescreen</PresentationFormat>
  <Paragraphs>98</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Office Theme</vt:lpstr>
      <vt:lpstr>1_Office Theme</vt:lpstr>
      <vt:lpstr>PowerPoint Presentation</vt:lpstr>
      <vt:lpstr>Purpose of this webinar:</vt:lpstr>
      <vt:lpstr>Why have these awards?</vt:lpstr>
      <vt:lpstr>Why? Contd..</vt:lpstr>
      <vt:lpstr>Sound like your business? Are you eligible?</vt:lpstr>
      <vt:lpstr>What you need for nomination form:</vt:lpstr>
      <vt:lpstr>Export Award</vt:lpstr>
      <vt:lpstr>800 words per category = 400 words per Q in this example.  ON BUSINESS LETTERHEAD</vt:lpstr>
      <vt:lpstr>For example:</vt:lpstr>
      <vt:lpstr>For example:</vt:lpstr>
      <vt:lpstr>Health and Wellness Award: 800 words ~250 per response?</vt:lpstr>
      <vt:lpstr>For example:</vt:lpstr>
      <vt:lpstr>For example:</vt:lpstr>
      <vt:lpstr>For example:</vt:lpstr>
      <vt:lpstr>Key Dates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Davenport</dc:creator>
  <cp:lastModifiedBy>Hayley Hoefler</cp:lastModifiedBy>
  <cp:revision>49</cp:revision>
  <cp:lastPrinted>2018-07-31T07:47:32Z</cp:lastPrinted>
  <dcterms:created xsi:type="dcterms:W3CDTF">2018-07-07T02:39:14Z</dcterms:created>
  <dcterms:modified xsi:type="dcterms:W3CDTF">2020-03-04T04:56:10Z</dcterms:modified>
</cp:coreProperties>
</file>